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73" r:id="rId4"/>
    <p:sldId id="258" r:id="rId5"/>
    <p:sldId id="260" r:id="rId6"/>
    <p:sldId id="274" r:id="rId7"/>
    <p:sldId id="272" r:id="rId8"/>
    <p:sldId id="261" r:id="rId9"/>
    <p:sldId id="262" r:id="rId10"/>
    <p:sldId id="277" r:id="rId11"/>
    <p:sldId id="263" r:id="rId12"/>
    <p:sldId id="271" r:id="rId13"/>
    <p:sldId id="268" r:id="rId14"/>
    <p:sldId id="266" r:id="rId15"/>
    <p:sldId id="267" r:id="rId16"/>
    <p:sldId id="275" r:id="rId17"/>
    <p:sldId id="265" r:id="rId18"/>
    <p:sldId id="264" r:id="rId19"/>
    <p:sldId id="276" r:id="rId20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2"/>
    </p:embeddedFont>
    <p:embeddedFont>
      <p:font typeface="YDIYGO340" panose="0203050400010101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YDIYGO320" panose="0203050400010101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20"/>
    <p:restoredTop sz="77790" autoAdjust="0"/>
  </p:normalViewPr>
  <p:slideViewPr>
    <p:cSldViewPr snapToGrid="0" snapToObjects="1">
      <p:cViewPr varScale="1">
        <p:scale>
          <a:sx n="90" d="100"/>
          <a:sy n="90" d="100"/>
        </p:scale>
        <p:origin x="9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42CDE-AEA9-8044-86C1-39CA1579FD62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7F71C-39D2-904C-851F-2880EC8B5A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957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(1</a:t>
            </a:r>
            <a:r>
              <a:rPr lang="ko-KR" altLang="en-US" dirty="0" smtClean="0"/>
              <a:t>쪽과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쪽의 </a:t>
            </a:r>
            <a:r>
              <a:rPr lang="ko-KR" altLang="en-US" dirty="0" err="1" smtClean="0"/>
              <a:t>위치바꿔놓음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이게나을듯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7F71C-39D2-904C-851F-2880EC8B5A3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97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설명하기 어려운 </a:t>
            </a:r>
            <a:r>
              <a:rPr lang="ko-KR" altLang="en-US" dirty="0" err="1" smtClean="0"/>
              <a:t>두사진을</a:t>
            </a:r>
            <a:r>
              <a:rPr lang="ko-KR" altLang="en-US" dirty="0" smtClean="0"/>
              <a:t> 빼고 </a:t>
            </a:r>
            <a:r>
              <a:rPr lang="ko-KR" altLang="en-US" dirty="0" err="1" smtClean="0"/>
              <a:t>새사진</a:t>
            </a:r>
            <a:r>
              <a:rPr lang="ko-KR" altLang="en-US" dirty="0" smtClean="0"/>
              <a:t> 추가 배치 이상하면 </a:t>
            </a:r>
            <a:r>
              <a:rPr lang="ko-KR" altLang="en-US" dirty="0" err="1" smtClean="0"/>
              <a:t>바꾸셔도될듯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7F71C-39D2-904C-851F-2880EC8B5A3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9260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한전이 실적이 별루 </a:t>
            </a:r>
            <a:r>
              <a:rPr lang="ko-KR" altLang="en-US" dirty="0" err="1" smtClean="0"/>
              <a:t>없다는걸</a:t>
            </a:r>
            <a:r>
              <a:rPr lang="ko-KR" altLang="en-US" dirty="0" smtClean="0"/>
              <a:t> 언급하기위해서 저렇게 </a:t>
            </a:r>
            <a:r>
              <a:rPr lang="ko-KR" altLang="en-US" dirty="0" err="1" smtClean="0"/>
              <a:t>최근년도만짤라서</a:t>
            </a:r>
            <a:r>
              <a:rPr lang="ko-KR" altLang="en-US" dirty="0" smtClean="0"/>
              <a:t> 붙였는데 </a:t>
            </a:r>
            <a:r>
              <a:rPr lang="ko-KR" altLang="en-US" dirty="0" err="1" smtClean="0"/>
              <a:t>배치다시부탁드릴게요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7F71C-39D2-904C-851F-2880EC8B5A3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379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7F71C-39D2-904C-851F-2880EC8B5A3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599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7F71C-39D2-904C-851F-2880EC8B5A3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45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어플리케이션 내용을 </a:t>
            </a:r>
            <a:r>
              <a:rPr lang="ko-KR" altLang="en-US" dirty="0" err="1" smtClean="0"/>
              <a:t>추가해야할듯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7F71C-39D2-904C-851F-2880EC8B5A3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17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사용자 </a:t>
            </a:r>
            <a:r>
              <a:rPr lang="ko-KR" altLang="en-US" dirty="0" err="1" smtClean="0"/>
              <a:t>가렷다가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다시나오게하기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7F71C-39D2-904C-851F-2880EC8B5A3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044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&gt;</a:t>
            </a:r>
            <a:r>
              <a:rPr kumimoji="1" lang="ko-KR" altLang="en-US" sz="12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 오픈 데이터에는 외국인의 데이터가 대다수이므로 동양</a:t>
            </a:r>
            <a:r>
              <a:rPr kumimoji="1" lang="en-US" altLang="ko-KR" sz="12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(</a:t>
            </a:r>
            <a:r>
              <a:rPr kumimoji="1" lang="ko-KR" altLang="en-US" sz="12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한국</a:t>
            </a:r>
            <a:r>
              <a:rPr kumimoji="1" lang="en-US" altLang="ko-KR" sz="12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)</a:t>
            </a:r>
            <a:r>
              <a:rPr kumimoji="1" lang="ko-KR" altLang="en-US" sz="12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 이미지 필요 </a:t>
            </a:r>
            <a:r>
              <a:rPr kumimoji="0" lang="ko-KR" altLang="en-US" sz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삭제해도될듯함</a:t>
            </a:r>
            <a:r>
              <a:rPr kumimoji="0" lang="en-US" altLang="ko-KR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baseline="0" dirty="0" smtClean="0"/>
              <a:t>데이터는 </a:t>
            </a:r>
            <a:r>
              <a:rPr lang="ko-KR" altLang="en-US" baseline="0" dirty="0" err="1" smtClean="0"/>
              <a:t>오픈된게많고</a:t>
            </a:r>
            <a:r>
              <a:rPr lang="ko-KR" altLang="en-US" baseline="0" dirty="0" smtClean="0"/>
              <a:t> 충분한 데이터도 더 수집하고 있다는 식으로 </a:t>
            </a:r>
            <a:r>
              <a:rPr lang="ko-KR" altLang="en-US" baseline="0" dirty="0" err="1" smtClean="0"/>
              <a:t>얘기할예정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7F71C-39D2-904C-851F-2880EC8B5A3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63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7F71C-39D2-904C-851F-2880EC8B5A3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347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70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350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18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99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59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35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709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340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698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021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10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E4D09-A7E6-E445-931F-BC10A1ED2351}" type="datetimeFigureOut">
              <a:rPr kumimoji="1" lang="ko-KR" altLang="en-US" smtClean="0"/>
              <a:t>2017-10-23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6A30A-DE13-244B-AB2A-20178FD12D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0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9000"/>
                    </a14:imgEffect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633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3" y="1"/>
            <a:ext cx="12192001" cy="1613646"/>
          </a:xfrm>
        </p:spPr>
        <p:txBody>
          <a:bodyPr>
            <a:noAutofit/>
          </a:bodyPr>
          <a:lstStyle/>
          <a:p>
            <a:r>
              <a:rPr kumimoji="1" lang="en-US" altLang="ko-KR" sz="138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See You Again</a:t>
            </a:r>
            <a:endParaRPr kumimoji="1" lang="ko-KR" altLang="en-US" sz="138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155779" y="1565354"/>
            <a:ext cx="4903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모든 실종자들을 집으로</a:t>
            </a:r>
            <a:endParaRPr lang="ko-KR" altLang="en-US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45989" y="5871708"/>
            <a:ext cx="6713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R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TEAM </a:t>
            </a:r>
            <a:r>
              <a:rPr kumimoji="1" lang="en-US" altLang="ko-KR" sz="2400" dirty="0" err="1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T.G.WinG</a:t>
            </a:r>
            <a:endParaRPr kumimoji="1" lang="en-US" altLang="ko-KR" sz="2400" dirty="0" smtClean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pPr algn="r"/>
            <a:r>
              <a:rPr kumimoji="1" lang="en-US" altLang="ko-KR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MEMBER </a:t>
            </a:r>
            <a:r>
              <a:rPr kumimoji="1" lang="ko-KR" altLang="en-US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성준영</a:t>
            </a:r>
            <a:r>
              <a:rPr kumimoji="1" lang="en-US" altLang="ko-KR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kumimoji="1" lang="ko-KR" altLang="en-US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조영제</a:t>
            </a:r>
            <a:r>
              <a:rPr kumimoji="1" lang="en-US" altLang="ko-KR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kumimoji="1" lang="ko-KR" altLang="en-US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김만수</a:t>
            </a:r>
            <a:r>
              <a:rPr kumimoji="1" lang="en-US" altLang="ko-KR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kumimoji="1" lang="ko-KR" altLang="en-US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김영진</a:t>
            </a:r>
            <a:r>
              <a:rPr kumimoji="1" lang="en-US" altLang="ko-KR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kumimoji="1" lang="ko-KR" altLang="en-US" sz="24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임정연</a:t>
            </a:r>
            <a:endParaRPr lang="ko-KR" altLang="en-US" sz="3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8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402420" y="1060490"/>
            <a:ext cx="2147776" cy="321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942521" y="215236"/>
            <a:ext cx="4175051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317578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문제 해결책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pic>
        <p:nvPicPr>
          <p:cNvPr id="3074" name="Picture 2" descr="https://static.wixstatic.com/media/50a5d8_c164a6ae47df4422ab0f1e0c697b2846~mv2.png/v1/fill/w_317,h_182,al_c,usm_0.66_1.00_0.01/50a5d8_c164a6ae47df4422ab0f1e0c697b2846~m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21" y="1923567"/>
            <a:ext cx="30194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tatic.wixstatic.com/media/50a5d8_dd77db2f7ff44478999e19c978cffdc7~mv2.png/v1/fill/w_317,h_182,al_c,usm_0.66_1.00_0.01/50a5d8_dd77db2f7ff44478999e19c978cffdc7~m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07" y="1897644"/>
            <a:ext cx="30194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58" y="1798768"/>
            <a:ext cx="1983151" cy="198315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16521" y="958148"/>
            <a:ext cx="1055787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실종자를 더 잘 찾기 위한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어플리케이션 제작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18" y="4239556"/>
            <a:ext cx="1625397" cy="16253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90" y="4043951"/>
            <a:ext cx="1749257" cy="17492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72441" y="5990629"/>
            <a:ext cx="147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공유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7123" y="5999012"/>
            <a:ext cx="251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실종자 정보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팔로우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50019" y="3720786"/>
            <a:ext cx="230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제보 및 알림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35199" y="3661269"/>
            <a:ext cx="195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실종자 등록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8018" y="3755579"/>
            <a:ext cx="195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실종자정보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6809" y="4345405"/>
            <a:ext cx="3221501" cy="120478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61787" y="5990629"/>
            <a:ext cx="305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 기관 실종자 정보 공유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3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3607" y="1102081"/>
            <a:ext cx="4032188" cy="321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3607" y="994886"/>
            <a:ext cx="105578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실종자를 알릴수록 돌아오는 </a:t>
            </a:r>
            <a:r>
              <a:rPr lang="ko-KR" altLang="en-US" sz="20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리워딩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을 통한 사용자의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관심유도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및 실종자정보노출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5" y="1928152"/>
            <a:ext cx="2656840" cy="265684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356949" y="4849980"/>
            <a:ext cx="41071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푸시 클릭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 SNS,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팔로우등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실종자 정보를 공유하고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관심을 가져준 것에 대한 리워드 증정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942521" y="215236"/>
            <a:ext cx="4175051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0" y="317578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문제 해결책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pic>
        <p:nvPicPr>
          <p:cNvPr id="16" name="Picture 2" descr="캐시슬라이드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966" y="4263029"/>
            <a:ext cx="1519499" cy="25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허니스크린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0" name="Picture 4" descr="허니스크린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465" y="4263029"/>
            <a:ext cx="1461535" cy="25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302283" y="3810368"/>
            <a:ext cx="115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 앱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4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30713" y="116541"/>
            <a:ext cx="4143153" cy="693659"/>
          </a:xfrm>
        </p:spPr>
        <p:txBody>
          <a:bodyPr>
            <a:noAutofit/>
          </a:bodyPr>
          <a:lstStyle/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7961" y="349536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사업화 전략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4112433" y="3065174"/>
            <a:ext cx="1261241" cy="1228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</a:t>
            </a:r>
          </a:p>
          <a:p>
            <a:pPr algn="r"/>
            <a:r>
              <a:rPr kumimoji="1"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You</a:t>
            </a:r>
          </a:p>
          <a:p>
            <a:pPr algn="r"/>
            <a:r>
              <a:rPr kumimoji="1"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Again</a:t>
            </a:r>
            <a:endParaRPr kumimoji="1" lang="ko-KR" altLang="en-US" sz="28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73555" y="2913267"/>
            <a:ext cx="1671145" cy="167114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16855" y="2329212"/>
            <a:ext cx="10689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B2B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827507" y="3278490"/>
            <a:ext cx="1261241" cy="813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사회적</a:t>
            </a:r>
            <a:endParaRPr kumimoji="1" lang="en-US" altLang="ko-KR" sz="2800" dirty="0" smtClean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  <a:p>
            <a:pPr algn="r"/>
            <a:r>
              <a:rPr kumimoji="1"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기업</a:t>
            </a:r>
            <a:endParaRPr kumimoji="1" lang="ko-KR" altLang="en-US" sz="28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70442" y="2843840"/>
            <a:ext cx="1671145" cy="1671145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왼쪽 화살표[L] 42"/>
          <p:cNvSpPr/>
          <p:nvPr/>
        </p:nvSpPr>
        <p:spPr>
          <a:xfrm>
            <a:off x="2499789" y="3174224"/>
            <a:ext cx="1198777" cy="328093"/>
          </a:xfrm>
          <a:prstGeom prst="leftArrow">
            <a:avLst>
              <a:gd name="adj1" fmla="val 34517"/>
              <a:gd name="adj2" fmla="val 6548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228763" y="2712559"/>
            <a:ext cx="1753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제품 광고 및 홍보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49" name="왼쪽 화살표[L] 48"/>
          <p:cNvSpPr/>
          <p:nvPr/>
        </p:nvSpPr>
        <p:spPr>
          <a:xfrm rot="10800000">
            <a:off x="2499789" y="3543728"/>
            <a:ext cx="1198777" cy="328093"/>
          </a:xfrm>
          <a:prstGeom prst="leftArrow">
            <a:avLst>
              <a:gd name="adj1" fmla="val 34517"/>
              <a:gd name="adj2" fmla="val 6548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222385" y="3771119"/>
            <a:ext cx="1753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기업차원 후원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6979524" y="3236301"/>
            <a:ext cx="1825832" cy="813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정부</a:t>
            </a:r>
            <a:endParaRPr kumimoji="1" lang="en-US" altLang="ko-KR" sz="2800" dirty="0" smtClean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  <a:p>
            <a:pPr algn="r"/>
            <a:r>
              <a:rPr kumimoji="1"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복지기관</a:t>
            </a:r>
            <a:endParaRPr kumimoji="1" lang="en-US" altLang="ko-KR" sz="2800" dirty="0" smtClean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263305" y="2826231"/>
            <a:ext cx="1671145" cy="1671145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왼쪽 화살표[L] 52"/>
          <p:cNvSpPr/>
          <p:nvPr/>
        </p:nvSpPr>
        <p:spPr>
          <a:xfrm>
            <a:off x="5744781" y="3175307"/>
            <a:ext cx="1198777" cy="328093"/>
          </a:xfrm>
          <a:prstGeom prst="leftArrow">
            <a:avLst>
              <a:gd name="adj1" fmla="val 34517"/>
              <a:gd name="adj2" fmla="val 6548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473755" y="2713642"/>
            <a:ext cx="1753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후원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55" name="왼쪽 화살표[L] 54"/>
          <p:cNvSpPr/>
          <p:nvPr/>
        </p:nvSpPr>
        <p:spPr>
          <a:xfrm rot="10800000">
            <a:off x="5766409" y="3544811"/>
            <a:ext cx="1198777" cy="328093"/>
          </a:xfrm>
          <a:prstGeom prst="leftArrow">
            <a:avLst>
              <a:gd name="adj1" fmla="val 34517"/>
              <a:gd name="adj2" fmla="val 6548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566067" y="3783137"/>
            <a:ext cx="1753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연계 및 기관 홍보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634777" y="2302697"/>
            <a:ext cx="10689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B2G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3886242" y="914622"/>
            <a:ext cx="1797013" cy="813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미아지인</a:t>
            </a:r>
            <a:endParaRPr kumimoji="1" lang="en-US" altLang="ko-KR" sz="2800" dirty="0" smtClean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  <a:p>
            <a:pPr algn="r"/>
            <a:r>
              <a:rPr kumimoji="1"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사용자</a:t>
            </a:r>
            <a:endParaRPr kumimoji="1" lang="en-US" altLang="ko-KR" sz="2800" dirty="0" smtClean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093990" y="414651"/>
            <a:ext cx="1671145" cy="1671145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왼쪽 화살표[L] 59"/>
          <p:cNvSpPr/>
          <p:nvPr/>
        </p:nvSpPr>
        <p:spPr>
          <a:xfrm rot="5400000">
            <a:off x="4286830" y="2295422"/>
            <a:ext cx="814770" cy="328093"/>
          </a:xfrm>
          <a:prstGeom prst="leftArrow">
            <a:avLst>
              <a:gd name="adj1" fmla="val 34517"/>
              <a:gd name="adj2" fmla="val 6548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15159" y="2115717"/>
            <a:ext cx="236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미아 찾기 지원 및 홍보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62" name="왼쪽 화살표[L] 61"/>
          <p:cNvSpPr/>
          <p:nvPr/>
        </p:nvSpPr>
        <p:spPr>
          <a:xfrm rot="16200000">
            <a:off x="4676805" y="2314159"/>
            <a:ext cx="852245" cy="328093"/>
          </a:xfrm>
          <a:prstGeom prst="leftArrow">
            <a:avLst>
              <a:gd name="adj1" fmla="val 34517"/>
              <a:gd name="adj2" fmla="val 6548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왼쪽 화살표[L] 62"/>
          <p:cNvSpPr/>
          <p:nvPr/>
        </p:nvSpPr>
        <p:spPr>
          <a:xfrm rot="5400000">
            <a:off x="4699130" y="4807945"/>
            <a:ext cx="646355" cy="328093"/>
          </a:xfrm>
          <a:prstGeom prst="leftArrow">
            <a:avLst>
              <a:gd name="adj1" fmla="val 34517"/>
              <a:gd name="adj2" fmla="val 6548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왼쪽 화살표[L] 63"/>
          <p:cNvSpPr/>
          <p:nvPr/>
        </p:nvSpPr>
        <p:spPr>
          <a:xfrm rot="16200000">
            <a:off x="4337502" y="4824383"/>
            <a:ext cx="615157" cy="328093"/>
          </a:xfrm>
          <a:prstGeom prst="leftArrow">
            <a:avLst>
              <a:gd name="adj1" fmla="val 34517"/>
              <a:gd name="adj2" fmla="val 6548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911563" y="2159622"/>
            <a:ext cx="1374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후원금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3886242" y="5627892"/>
            <a:ext cx="1492894" cy="813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일반</a:t>
            </a:r>
            <a:endParaRPr kumimoji="1" lang="en-US" altLang="ko-KR" sz="2800" dirty="0" smtClean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  <a:p>
            <a:pPr algn="r"/>
            <a:r>
              <a:rPr kumimoji="1"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사용자</a:t>
            </a:r>
            <a:endParaRPr kumimoji="1" lang="en-US" altLang="ko-KR" sz="2800" dirty="0" smtClean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012192" y="5311508"/>
            <a:ext cx="1642325" cy="1546492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691091" y="9613793"/>
            <a:ext cx="6883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어플리케이션 사용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리워딩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13809" y="-70112"/>
            <a:ext cx="10689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B2C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cxnSp>
        <p:nvCxnSpPr>
          <p:cNvPr id="35" name="직선 연결선[R] 34"/>
          <p:cNvCxnSpPr/>
          <p:nvPr/>
        </p:nvCxnSpPr>
        <p:spPr>
          <a:xfrm>
            <a:off x="6805509" y="-3081594"/>
            <a:ext cx="0" cy="386080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497" y="5199101"/>
            <a:ext cx="2070646" cy="6274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497" y="2794693"/>
            <a:ext cx="2092187" cy="80688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344942" y="1411877"/>
            <a:ext cx="2692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대표적인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비지니스 모델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pic>
        <p:nvPicPr>
          <p:cNvPr id="1026" name="Picture 2" descr="적십자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267" y="3962864"/>
            <a:ext cx="2135721" cy="8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5099822" y="4605250"/>
            <a:ext cx="19502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실종자 정보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팔로우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및 제보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홍보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233587" y="4798780"/>
            <a:ext cx="2222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실종자 정보 및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리워딩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5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6" grpId="0"/>
      <p:bldP spid="67" grpId="0" animBg="1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1" y="242047"/>
            <a:ext cx="6137330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데모 영상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41328" y="2710704"/>
            <a:ext cx="12192001" cy="16136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38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See You Again</a:t>
            </a:r>
            <a:endParaRPr kumimoji="1" lang="ko-KR" altLang="en-US" sz="138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8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358967" y="2250923"/>
            <a:ext cx="1823565" cy="3823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794378" y="105847"/>
            <a:ext cx="3397622" cy="449970"/>
          </a:xfrm>
        </p:spPr>
        <p:txBody>
          <a:bodyPr>
            <a:noAutofit/>
          </a:bodyPr>
          <a:lstStyle/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1" y="242047"/>
            <a:ext cx="6137330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얼굴 예측 프로세스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30" name="텍스트 상자 29"/>
          <p:cNvSpPr txBox="1"/>
          <p:nvPr/>
        </p:nvSpPr>
        <p:spPr>
          <a:xfrm>
            <a:off x="1127752" y="1218950"/>
            <a:ext cx="100191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>
                <a:latin typeface="YDIYGO320" charset="-127"/>
                <a:ea typeface="YDIYGO320" charset="-127"/>
                <a:cs typeface="YDIYGO320" charset="-127"/>
              </a:rPr>
              <a:t> </a:t>
            </a:r>
            <a:r>
              <a:rPr kumimoji="1" lang="en-US" altLang="ko-KR" sz="2400" dirty="0" smtClean="0">
                <a:latin typeface="YDIYGO320" charset="-127"/>
                <a:ea typeface="YDIYGO320" charset="-127"/>
                <a:cs typeface="YDIYGO320" charset="-127"/>
              </a:rPr>
              <a:t>“Age </a:t>
            </a:r>
            <a:r>
              <a:rPr kumimoji="1" lang="en-US" altLang="ko-KR" sz="2400" dirty="0" err="1" smtClean="0">
                <a:latin typeface="YDIYGO320" charset="-127"/>
                <a:ea typeface="YDIYGO320" charset="-127"/>
                <a:cs typeface="YDIYGO320" charset="-127"/>
              </a:rPr>
              <a:t>rogression</a:t>
            </a:r>
            <a:r>
              <a:rPr kumimoji="1" lang="en-US" altLang="ko-KR" sz="2400" dirty="0" smtClean="0">
                <a:latin typeface="YDIYGO320" charset="-127"/>
                <a:ea typeface="YDIYGO320" charset="-127"/>
                <a:cs typeface="YDIYGO320" charset="-127"/>
              </a:rPr>
              <a:t>/Regression by Conditional Adversarial </a:t>
            </a:r>
            <a:r>
              <a:rPr kumimoji="1" lang="en-US" altLang="ko-KR" sz="2400" dirty="0" err="1" smtClean="0">
                <a:latin typeface="YDIYGO320" charset="-127"/>
                <a:ea typeface="YDIYGO320" charset="-127"/>
                <a:cs typeface="YDIYGO320" charset="-127"/>
              </a:rPr>
              <a:t>Autoencoder</a:t>
            </a:r>
            <a:r>
              <a:rPr kumimoji="1" lang="en-US" altLang="ko-KR" sz="2400" dirty="0" smtClean="0">
                <a:latin typeface="YDIYGO320" charset="-127"/>
                <a:ea typeface="YDIYGO320" charset="-127"/>
                <a:cs typeface="YDIYGO320" charset="-127"/>
              </a:rPr>
              <a:t>”</a:t>
            </a:r>
          </a:p>
          <a:p>
            <a:pPr algn="ctr"/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http://</a:t>
            </a:r>
            <a:r>
              <a:rPr kumimoji="1"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web.eecs.utk.edu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/~zzhang61/docs/papers/2017_CVPR_Age.pdf</a:t>
            </a:r>
            <a:endParaRPr kumimoji="1"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endParaRPr kumimoji="1" lang="en-US" altLang="ko-KR" sz="2400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 algn="ctr"/>
            <a:r>
              <a:rPr kumimoji="1" lang="ko-KR" altLang="en-US" sz="2400" dirty="0" smtClean="0">
                <a:latin typeface="YDIYGO320" charset="-127"/>
                <a:ea typeface="YDIYGO320" charset="-127"/>
                <a:cs typeface="YDIYGO320" charset="-127"/>
              </a:rPr>
              <a:t>기반의 </a:t>
            </a:r>
            <a:r>
              <a:rPr kumimoji="1" lang="ko-KR" altLang="en-US" sz="2400" dirty="0" smtClean="0">
                <a:solidFill>
                  <a:schemeClr val="bg1">
                    <a:lumMod val="9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얼굴 예측 </a:t>
            </a:r>
            <a:r>
              <a:rPr kumimoji="1" lang="en-US" altLang="ko-KR" sz="2400" dirty="0" smtClean="0">
                <a:solidFill>
                  <a:schemeClr val="bg1">
                    <a:lumMod val="9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API</a:t>
            </a:r>
            <a:r>
              <a:rPr kumimoji="1" lang="en-US" altLang="ko-KR" sz="2400" dirty="0" smtClean="0">
                <a:latin typeface="YDIYGO320" charset="-127"/>
                <a:ea typeface="YDIYGO320" charset="-127"/>
                <a:cs typeface="YDIYGO320" charset="-127"/>
              </a:rPr>
              <a:t> </a:t>
            </a:r>
            <a:r>
              <a:rPr kumimoji="1" lang="ko-KR" altLang="en-US" sz="2400" dirty="0" smtClean="0">
                <a:latin typeface="YDIYGO320" charset="-127"/>
                <a:ea typeface="YDIYGO320" charset="-127"/>
                <a:cs typeface="YDIYGO320" charset="-127"/>
              </a:rPr>
              <a:t>작성</a:t>
            </a:r>
            <a:endParaRPr kumimoji="1" lang="ko-KR" altLang="en-US" sz="2400" dirty="0">
              <a:latin typeface="YDIYGO320" charset="-127"/>
              <a:ea typeface="YDIYGO320" charset="-127"/>
              <a:cs typeface="YDIYGO32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89" y="2888641"/>
            <a:ext cx="6193779" cy="2500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68" y="4138849"/>
            <a:ext cx="4127500" cy="2019300"/>
          </a:xfrm>
          <a:prstGeom prst="rect">
            <a:avLst/>
          </a:prstGeom>
          <a:ln w="111125">
            <a:solidFill>
              <a:schemeClr val="bg1">
                <a:lumMod val="9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950624" y="4090271"/>
            <a:ext cx="39324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 smtClean="0">
                <a:latin typeface="YDIYGO320" charset="-127"/>
                <a:ea typeface="YDIYGO320" charset="-127"/>
                <a:cs typeface="YDIYGO320" charset="-127"/>
              </a:rPr>
              <a:t>“</a:t>
            </a:r>
            <a:r>
              <a:rPr kumimoji="1" lang="ko-KR" altLang="en-US" sz="2000" dirty="0" smtClean="0">
                <a:latin typeface="YDIYGO320" charset="-127"/>
                <a:ea typeface="YDIYGO320" charset="-127"/>
                <a:cs typeface="YDIYGO320" charset="-127"/>
              </a:rPr>
              <a:t>충분한 양의 데이터만 있다면</a:t>
            </a:r>
            <a:r>
              <a:rPr kumimoji="1" lang="en-US" altLang="ko-KR" sz="2000" dirty="0" smtClean="0">
                <a:latin typeface="YDIYGO320" charset="-127"/>
                <a:ea typeface="YDIYGO320" charset="-127"/>
                <a:cs typeface="YDIYGO320" charset="-127"/>
              </a:rPr>
              <a:t>,</a:t>
            </a:r>
            <a:endParaRPr kumimoji="1" lang="en-US" altLang="ko-KR" sz="2000" dirty="0">
              <a:latin typeface="YDIYGO320" charset="-127"/>
              <a:ea typeface="YDIYGO320" charset="-127"/>
              <a:cs typeface="YDIYGO32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 smtClean="0">
                <a:latin typeface="YDIYGO320" charset="-127"/>
                <a:ea typeface="YDIYGO320" charset="-127"/>
                <a:cs typeface="YDIYGO320" charset="-127"/>
              </a:rPr>
              <a:t>사진의 나이가 주어지지 않은 채로 </a:t>
            </a:r>
            <a:endParaRPr kumimoji="1" lang="en-US" altLang="ko-KR" sz="2000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 smtClean="0">
                <a:latin typeface="YDIYGO320" charset="-127"/>
                <a:ea typeface="YDIYGO320" charset="-127"/>
                <a:cs typeface="YDIYGO320" charset="-127"/>
              </a:rPr>
              <a:t>미래의 얼굴을 예측할 수 있다</a:t>
            </a:r>
            <a:r>
              <a:rPr kumimoji="1" lang="en-US" altLang="ko-KR" sz="2000" dirty="0" smtClean="0">
                <a:latin typeface="YDIYGO320" charset="-127"/>
                <a:ea typeface="YDIYGO320" charset="-127"/>
                <a:cs typeface="YDIYGO320" charset="-127"/>
              </a:rPr>
              <a:t>.”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510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794378" y="105847"/>
            <a:ext cx="3397622" cy="449970"/>
          </a:xfrm>
        </p:spPr>
        <p:txBody>
          <a:bodyPr>
            <a:noAutofit/>
          </a:bodyPr>
          <a:lstStyle/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1" y="242047"/>
            <a:ext cx="6137330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얼굴 예측 프로세스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0677" y="1253047"/>
            <a:ext cx="106780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 smtClean="0">
                <a:latin typeface="YDIYGO320" charset="-127"/>
                <a:ea typeface="YDIYGO320" charset="-127"/>
                <a:cs typeface="YDIYGO320" charset="-127"/>
              </a:rPr>
              <a:t>구글 이미지검색</a:t>
            </a:r>
            <a:r>
              <a:rPr kumimoji="1" lang="en-US" altLang="ko-KR" sz="2400" dirty="0" smtClean="0">
                <a:latin typeface="YDIYGO320" charset="-127"/>
                <a:ea typeface="YDIYGO320" charset="-127"/>
                <a:cs typeface="YDIYGO320" charset="-127"/>
              </a:rPr>
              <a:t>,</a:t>
            </a:r>
            <a:r>
              <a:rPr kumimoji="1" lang="ko-KR" altLang="en-US" sz="2400" dirty="0" smtClean="0">
                <a:latin typeface="YDIYGO320" charset="-127"/>
                <a:ea typeface="YDIYGO320" charset="-127"/>
                <a:cs typeface="YDIYGO320" charset="-127"/>
              </a:rPr>
              <a:t> 네이버 인물검색 등을 기반으로 </a:t>
            </a:r>
            <a:r>
              <a:rPr kumimoji="1" lang="en-US" altLang="ko-KR" sz="2400" dirty="0" smtClean="0">
                <a:latin typeface="YDIYGO320" charset="-127"/>
                <a:ea typeface="YDIYGO320" charset="-127"/>
                <a:cs typeface="YDIYGO320" charset="-127"/>
              </a:rPr>
              <a:t>public </a:t>
            </a:r>
            <a:r>
              <a:rPr kumimoji="1" lang="ko-KR" altLang="en-US" sz="2400" dirty="0" smtClean="0">
                <a:latin typeface="YDIYGO320" charset="-127"/>
                <a:ea typeface="YDIYGO320" charset="-127"/>
                <a:cs typeface="YDIYGO320" charset="-127"/>
              </a:rPr>
              <a:t>한 얼굴 이미지들 수집</a:t>
            </a:r>
            <a:endParaRPr kumimoji="1" lang="en-US" altLang="ko-KR" sz="2400" dirty="0" smtClean="0">
              <a:latin typeface="YDIYGO320" charset="-127"/>
              <a:ea typeface="YDIYGO320" charset="-127"/>
              <a:cs typeface="YDIYGO32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&gt;</a:t>
            </a:r>
            <a:r>
              <a:rPr kumimoji="1" lang="ko-KR" altLang="en-US" sz="20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 연구 목적으로 개방된 데이터 다수</a:t>
            </a:r>
            <a:r>
              <a:rPr kumimoji="1" lang="en-US" altLang="ko-KR" sz="20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,</a:t>
            </a:r>
            <a:r>
              <a:rPr kumimoji="1" lang="ko-KR" altLang="en-US" sz="2000" dirty="0" smtClean="0">
                <a:solidFill>
                  <a:schemeClr val="bg1">
                    <a:lumMod val="7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 만족할 만한 결과가 나올때까지 데이터 수집중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35" y="2581836"/>
            <a:ext cx="3328033" cy="3989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974" y="2581836"/>
            <a:ext cx="3335511" cy="39982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991" y="2595283"/>
            <a:ext cx="3305596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33" y="946596"/>
            <a:ext cx="5156150" cy="51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6390166" y="242047"/>
            <a:ext cx="5801833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371120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학습된 얼굴 </a:t>
            </a:r>
            <a:r>
              <a:rPr kumimoji="1" lang="ko-KR" altLang="en-US" sz="3600" dirty="0" err="1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생성사진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66" y="946596"/>
            <a:ext cx="4667694" cy="51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794378" y="105847"/>
            <a:ext cx="3397622" cy="449970"/>
          </a:xfrm>
        </p:spPr>
        <p:txBody>
          <a:bodyPr>
            <a:noAutofit/>
          </a:bodyPr>
          <a:lstStyle/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1" y="242047"/>
            <a:ext cx="6137330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어플리케이션 구조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40" y="1915333"/>
            <a:ext cx="2834898" cy="28348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18" y="1881214"/>
            <a:ext cx="3192651" cy="1636234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386998" y="314811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YDIYGO320" charset="-127"/>
                <a:ea typeface="YDIYGO320" charset="-127"/>
                <a:cs typeface="YDIYGO320" charset="-127"/>
              </a:rPr>
              <a:t>Client</a:t>
            </a:r>
            <a:endParaRPr kumimoji="1" lang="ko-KR" altLang="en-US" dirty="0">
              <a:latin typeface="YDIYGO320" charset="-127"/>
              <a:ea typeface="YDIYGO320" charset="-127"/>
              <a:cs typeface="YDIYGO32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2" y="2034197"/>
            <a:ext cx="1923725" cy="1178451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1743370" y="161053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YDIYGO320" charset="-127"/>
                <a:ea typeface="YDIYGO320" charset="-127"/>
                <a:cs typeface="YDIYGO320" charset="-127"/>
              </a:rPr>
              <a:t>관리자 페이지 </a:t>
            </a:r>
            <a:r>
              <a:rPr kumimoji="1" lang="en-US" altLang="ko-KR" dirty="0" smtClean="0">
                <a:latin typeface="YDIYGO320" charset="-127"/>
                <a:ea typeface="YDIYGO320" charset="-127"/>
                <a:cs typeface="YDIYGO320" charset="-127"/>
              </a:rPr>
              <a:t>(</a:t>
            </a:r>
            <a:r>
              <a:rPr kumimoji="1" lang="ko-KR" altLang="en-US" dirty="0" smtClean="0">
                <a:latin typeface="YDIYGO320" charset="-127"/>
                <a:ea typeface="YDIYGO320" charset="-127"/>
                <a:cs typeface="YDIYGO320" charset="-127"/>
              </a:rPr>
              <a:t>검열</a:t>
            </a:r>
            <a:r>
              <a:rPr kumimoji="1" lang="en-US" altLang="ko-KR" dirty="0" smtClean="0">
                <a:latin typeface="YDIYGO320" charset="-127"/>
                <a:ea typeface="YDIYGO320" charset="-127"/>
                <a:cs typeface="YDIYGO320" charset="-127"/>
              </a:rPr>
              <a:t>)</a:t>
            </a:r>
            <a:endParaRPr kumimoji="1" lang="ko-KR" altLang="en-US" dirty="0"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5420349" y="3264375"/>
            <a:ext cx="24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YDIYGO320" charset="-127"/>
                <a:ea typeface="YDIYGO320" charset="-127"/>
                <a:cs typeface="YDIYGO320" charset="-127"/>
              </a:rPr>
              <a:t>실종자 정보</a:t>
            </a:r>
            <a:r>
              <a:rPr kumimoji="1" lang="en-US" altLang="ko-KR" dirty="0" smtClean="0">
                <a:latin typeface="YDIYGO320" charset="-127"/>
                <a:ea typeface="YDIYGO320" charset="-127"/>
                <a:cs typeface="YDIYGO320" charset="-127"/>
              </a:rPr>
              <a:t> (Database)</a:t>
            </a:r>
          </a:p>
          <a:p>
            <a:r>
              <a:rPr kumimoji="1" lang="ko-KR" altLang="en-US" dirty="0" smtClean="0">
                <a:latin typeface="YDIYGO320" charset="-127"/>
                <a:ea typeface="YDIYGO320" charset="-127"/>
                <a:cs typeface="YDIYGO320" charset="-127"/>
              </a:rPr>
              <a:t>실종자 사진</a:t>
            </a:r>
            <a:r>
              <a:rPr kumimoji="1" lang="en-US" altLang="ko-KR" dirty="0" smtClean="0">
                <a:latin typeface="YDIYGO320" charset="-127"/>
                <a:ea typeface="YDIYGO320" charset="-127"/>
                <a:cs typeface="YDIYGO320" charset="-127"/>
              </a:rPr>
              <a:t> (Storage)</a:t>
            </a:r>
            <a:endParaRPr kumimoji="1" lang="ko-KR" altLang="en-US" dirty="0"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496507" y="420152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YDIYGO320" charset="-127"/>
                <a:ea typeface="YDIYGO320" charset="-127"/>
                <a:cs typeface="YDIYGO320" charset="-127"/>
              </a:rPr>
              <a:t>나이에 따른 얼굴예측 </a:t>
            </a:r>
            <a:r>
              <a:rPr kumimoji="1" lang="en-US" altLang="ko-KR" dirty="0" smtClean="0">
                <a:latin typeface="YDIYGO320" charset="-127"/>
                <a:ea typeface="YDIYGO320" charset="-127"/>
                <a:cs typeface="YDIYGO320" charset="-127"/>
              </a:rPr>
              <a:t>API</a:t>
            </a:r>
            <a:endParaRPr kumimoji="1" lang="ko-KR" altLang="en-US" dirty="0">
              <a:latin typeface="YDIYGO320" charset="-127"/>
              <a:ea typeface="YDIYGO320" charset="-127"/>
              <a:cs typeface="YDIYGO32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90" y="4539038"/>
            <a:ext cx="1255137" cy="1255137"/>
          </a:xfrm>
          <a:prstGeom prst="rect">
            <a:avLst/>
          </a:prstGeom>
        </p:spPr>
      </p:pic>
      <p:sp>
        <p:nvSpPr>
          <p:cNvPr id="23" name="위로 구부러진 화살표[C] 22"/>
          <p:cNvSpPr/>
          <p:nvPr/>
        </p:nvSpPr>
        <p:spPr>
          <a:xfrm rot="16200000">
            <a:off x="3249217" y="4864045"/>
            <a:ext cx="1006016" cy="605122"/>
          </a:xfrm>
          <a:prstGeom prst="curved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2414288" y="5775070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YDIYGO320" charset="-127"/>
                <a:ea typeface="YDIYGO320" charset="-127"/>
                <a:cs typeface="YDIYGO320" charset="-127"/>
              </a:rPr>
              <a:t>얼굴데이터 크롤링 및 크롭</a:t>
            </a:r>
            <a:endParaRPr kumimoji="1" lang="ko-KR" altLang="en-US" dirty="0"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26" name="아래쪽 화살표[D] 25"/>
          <p:cNvSpPr/>
          <p:nvPr/>
        </p:nvSpPr>
        <p:spPr>
          <a:xfrm>
            <a:off x="2244319" y="3378902"/>
            <a:ext cx="340963" cy="68407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아래쪽 화살표[D] 26"/>
          <p:cNvSpPr/>
          <p:nvPr/>
        </p:nvSpPr>
        <p:spPr>
          <a:xfrm rot="13783520">
            <a:off x="4517060" y="3659156"/>
            <a:ext cx="340963" cy="68407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545854" y="3354864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승인 후 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pPr algn="r"/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업로드된 이미지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29" name="텍스트 상자 28"/>
          <p:cNvSpPr txBox="1"/>
          <p:nvPr/>
        </p:nvSpPr>
        <p:spPr>
          <a:xfrm>
            <a:off x="4319476" y="4323745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얼굴 예측 후 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데이터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31" name="아래쪽 화살표[D] 30"/>
          <p:cNvSpPr/>
          <p:nvPr/>
        </p:nvSpPr>
        <p:spPr>
          <a:xfrm rot="5400000">
            <a:off x="4280324" y="2357291"/>
            <a:ext cx="340963" cy="68407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텍스트 상자 31"/>
          <p:cNvSpPr txBox="1"/>
          <p:nvPr/>
        </p:nvSpPr>
        <p:spPr>
          <a:xfrm>
            <a:off x="3790626" y="2021434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실종자 데이터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33" name="아래쪽 화살표[D] 32"/>
          <p:cNvSpPr/>
          <p:nvPr/>
        </p:nvSpPr>
        <p:spPr>
          <a:xfrm rot="5400000">
            <a:off x="8387977" y="2635595"/>
            <a:ext cx="340963" cy="68407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아래쪽 화살표[D] 33"/>
          <p:cNvSpPr/>
          <p:nvPr/>
        </p:nvSpPr>
        <p:spPr>
          <a:xfrm rot="16200000">
            <a:off x="8387977" y="3224333"/>
            <a:ext cx="340963" cy="68407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텍스트 상자 34"/>
          <p:cNvSpPr txBox="1"/>
          <p:nvPr/>
        </p:nvSpPr>
        <p:spPr>
          <a:xfrm>
            <a:off x="7580966" y="2031443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신청된 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실종자 데이터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36" name="텍스트 상자 35"/>
          <p:cNvSpPr txBox="1"/>
          <p:nvPr/>
        </p:nvSpPr>
        <p:spPr>
          <a:xfrm>
            <a:off x="7574909" y="3881561"/>
            <a:ext cx="1553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얼굴이 예측된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pPr algn="r"/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실종자 데이터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37" name="위로 구부러진 화살표[C] 36"/>
          <p:cNvSpPr/>
          <p:nvPr/>
        </p:nvSpPr>
        <p:spPr>
          <a:xfrm>
            <a:off x="9254444" y="4669670"/>
            <a:ext cx="1006016" cy="605122"/>
          </a:xfrm>
          <a:prstGeom prst="curved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8" name="텍스트 상자 37"/>
          <p:cNvSpPr txBox="1"/>
          <p:nvPr/>
        </p:nvSpPr>
        <p:spPr>
          <a:xfrm>
            <a:off x="9096053" y="543211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YDIYGO320" charset="-127"/>
                <a:ea typeface="YDIYGO320" charset="-127"/>
                <a:cs typeface="YDIYGO320" charset="-127"/>
              </a:rPr>
              <a:t>주기적 푸시</a:t>
            </a:r>
            <a:endParaRPr kumimoji="1" lang="ko-KR" altLang="en-US" dirty="0">
              <a:latin typeface="YDIYGO320" charset="-127"/>
              <a:ea typeface="YDIYGO320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4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794378" y="105847"/>
            <a:ext cx="3397622" cy="449970"/>
          </a:xfrm>
        </p:spPr>
        <p:txBody>
          <a:bodyPr>
            <a:noAutofit/>
          </a:bodyPr>
          <a:lstStyle/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1" y="242047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어플리케이션 프로세스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47217" y="1118598"/>
            <a:ext cx="3369679" cy="49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일반 사용자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2326" y="1139106"/>
            <a:ext cx="3369679" cy="49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실종자 지인 사용자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6956737" y="1984069"/>
            <a:ext cx="0" cy="386080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40" y="1903687"/>
            <a:ext cx="1282803" cy="128280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803355" y="3187559"/>
            <a:ext cx="2045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매일 지역 실종자 푸시알림을 통한 실종자 얼굴 익숙화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7" name="굽은 화살표[B] 6"/>
          <p:cNvSpPr/>
          <p:nvPr/>
        </p:nvSpPr>
        <p:spPr>
          <a:xfrm rot="5400000">
            <a:off x="4989254" y="2943255"/>
            <a:ext cx="1005841" cy="1086918"/>
          </a:xfrm>
          <a:prstGeom prst="bentArrow">
            <a:avLst>
              <a:gd name="adj1" fmla="val 19318"/>
              <a:gd name="adj2" fmla="val 22892"/>
              <a:gd name="adj3" fmla="val 26137"/>
              <a:gd name="adj4" fmla="val 4375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20502" y="1813885"/>
            <a:ext cx="2023111" cy="2105561"/>
          </a:xfrm>
          <a:prstGeom prst="round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14131" y="5475911"/>
            <a:ext cx="2045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푸시 클릭시 리워딩으로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사용횟수 증가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 관심 증가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31278" y="4102237"/>
            <a:ext cx="2023111" cy="2105561"/>
          </a:xfrm>
          <a:prstGeom prst="round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91" y="4253705"/>
            <a:ext cx="1136650" cy="113665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301373" y="5487477"/>
            <a:ext cx="2045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실종자 발견 시 빠른 신고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실종자 지인에게의 푸시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18520" y="4113803"/>
            <a:ext cx="2023111" cy="2105561"/>
          </a:xfrm>
          <a:prstGeom prst="round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33" y="4167511"/>
            <a:ext cx="1212850" cy="1212850"/>
          </a:xfrm>
          <a:prstGeom prst="rect">
            <a:avLst/>
          </a:prstGeom>
        </p:spPr>
      </p:pic>
      <p:sp>
        <p:nvSpPr>
          <p:cNvPr id="30" name="굽은 화살표[B] 29"/>
          <p:cNvSpPr/>
          <p:nvPr/>
        </p:nvSpPr>
        <p:spPr>
          <a:xfrm>
            <a:off x="1717933" y="2904894"/>
            <a:ext cx="1005841" cy="1086918"/>
          </a:xfrm>
          <a:prstGeom prst="bentArrow">
            <a:avLst>
              <a:gd name="adj1" fmla="val 19318"/>
              <a:gd name="adj2" fmla="val 22892"/>
              <a:gd name="adj3" fmla="val 26137"/>
              <a:gd name="adj4" fmla="val 4375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8" name="왼쪽 화살표[L] 17"/>
          <p:cNvSpPr/>
          <p:nvPr/>
        </p:nvSpPr>
        <p:spPr>
          <a:xfrm>
            <a:off x="3435229" y="5071116"/>
            <a:ext cx="779270" cy="328093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553373" y="3223083"/>
            <a:ext cx="2045971" cy="33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실종자 등록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821981" y="1872269"/>
            <a:ext cx="1495644" cy="1701603"/>
          </a:xfrm>
          <a:prstGeom prst="round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184867" y="4115883"/>
            <a:ext cx="2045971" cy="61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관리자의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검열 및 승인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457166" y="3099696"/>
            <a:ext cx="1495644" cy="1701603"/>
          </a:xfrm>
          <a:prstGeom prst="round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굽은 화살표[B] 37"/>
          <p:cNvSpPr/>
          <p:nvPr/>
        </p:nvSpPr>
        <p:spPr>
          <a:xfrm rot="5400000">
            <a:off x="9570567" y="2115784"/>
            <a:ext cx="729078" cy="1086918"/>
          </a:xfrm>
          <a:prstGeom prst="bentArrow">
            <a:avLst>
              <a:gd name="adj1" fmla="val 19318"/>
              <a:gd name="adj2" fmla="val 22892"/>
              <a:gd name="adj3" fmla="val 26137"/>
              <a:gd name="adj4" fmla="val 4375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902" y="3179504"/>
            <a:ext cx="1124171" cy="97686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7553373" y="5579364"/>
            <a:ext cx="2045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얼굴 노화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API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DIYGO320" charset="-127"/>
                <a:ea typeface="YDIYGO320" charset="-127"/>
                <a:cs typeface="YDIYGO320" charset="-127"/>
              </a:rPr>
              <a:t>적용 및 등록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YDIYGO320" charset="-127"/>
              <a:ea typeface="YDIYGO320" charset="-127"/>
              <a:cs typeface="YDIYGO32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21981" y="4331420"/>
            <a:ext cx="1495644" cy="1877898"/>
          </a:xfrm>
          <a:prstGeom prst="round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558" y="2031090"/>
            <a:ext cx="1117600" cy="11303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558" y="4477284"/>
            <a:ext cx="1117600" cy="1117600"/>
          </a:xfrm>
          <a:prstGeom prst="rect">
            <a:avLst/>
          </a:prstGeom>
        </p:spPr>
      </p:pic>
      <p:sp>
        <p:nvSpPr>
          <p:cNvPr id="46" name="굽은 화살표[B] 45"/>
          <p:cNvSpPr/>
          <p:nvPr/>
        </p:nvSpPr>
        <p:spPr>
          <a:xfrm rot="10800000">
            <a:off x="9388105" y="4903185"/>
            <a:ext cx="729078" cy="1086918"/>
          </a:xfrm>
          <a:prstGeom prst="bentArrow">
            <a:avLst>
              <a:gd name="adj1" fmla="val 19318"/>
              <a:gd name="adj2" fmla="val 22892"/>
              <a:gd name="adj3" fmla="val 26137"/>
              <a:gd name="adj4" fmla="val 4375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60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캐시슬라이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419" y="1166752"/>
            <a:ext cx="2892056" cy="49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390166" y="242047"/>
            <a:ext cx="5801833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371120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비슷한 </a:t>
            </a:r>
            <a:r>
              <a:rPr kumimoji="1" lang="ko-KR" altLang="en-US" sz="3600" dirty="0" err="1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어플의</a:t>
            </a:r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 사진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35159" y="272566"/>
            <a:ext cx="3932794" cy="449970"/>
          </a:xfrm>
        </p:spPr>
        <p:txBody>
          <a:bodyPr>
            <a:noAutofit/>
          </a:bodyPr>
          <a:lstStyle/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358359"/>
            <a:ext cx="5154706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현재 </a:t>
            </a:r>
            <a:r>
              <a:rPr kumimoji="1" lang="ko-KR" altLang="en-US" sz="3600" dirty="0" err="1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실종자관련</a:t>
            </a:r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 현황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2" y="1500118"/>
            <a:ext cx="4811786" cy="4668862"/>
          </a:xfrm>
          <a:prstGeom prst="rect">
            <a:avLst/>
          </a:prstGeom>
        </p:spPr>
      </p:pic>
      <p:sp>
        <p:nvSpPr>
          <p:cNvPr id="13" name="AutoShape 2" descr="일:external/image.newsis.com/NISI20160508_0011667665_web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AutoShape 4" descr="일:external/image.newsis.com/NISI20160508_0011667665_web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2021" b="11530"/>
          <a:stretch/>
        </p:blipFill>
        <p:spPr>
          <a:xfrm>
            <a:off x="5529844" y="1500118"/>
            <a:ext cx="6163363" cy="466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68" y="2011870"/>
            <a:ext cx="1721036" cy="26907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417"/>
          <a:stretch/>
        </p:blipFill>
        <p:spPr>
          <a:xfrm>
            <a:off x="4793288" y="1988168"/>
            <a:ext cx="3563903" cy="27472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57" y="1979164"/>
            <a:ext cx="3399434" cy="27562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87976" y="4912242"/>
            <a:ext cx="339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초록우산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0316" y="4912242"/>
            <a:ext cx="34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한국 전력공사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46288" y="4879535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어플리케이션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0" y="358359"/>
            <a:ext cx="5154706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기존 솔루션들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135159" y="272566"/>
            <a:ext cx="3932794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95323" y="1422400"/>
            <a:ext cx="1083734" cy="321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371514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기존 솔루션의 문제점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95765" y="1283466"/>
            <a:ext cx="372089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장기 실종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시 실종자의 얼굴변화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6096000" y="1620619"/>
            <a:ext cx="0" cy="386080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34" y="2045849"/>
            <a:ext cx="4848460" cy="24606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4153" y="4684111"/>
            <a:ext cx="48814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2000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년 실종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현재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2017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년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성장기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17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년 동안의 신체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얼굴변화로 인해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현재의 얼굴을 파악할수 없음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11134" y="1355067"/>
            <a:ext cx="33105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비효율적인 실종자 정보노출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3417"/>
          <a:stretch/>
        </p:blipFill>
        <p:spPr>
          <a:xfrm>
            <a:off x="6464007" y="1984877"/>
            <a:ext cx="4706017" cy="258259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351118" y="4690781"/>
            <a:ext cx="50305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한전에서 지로용지 가족찾기 캠패인 전개 그러나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노출의 부재로 마주쳐도 긴가민가 한 채로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지나가게 되는 경우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 연락방법을 잃어버리는 경우 다수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&gt;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년간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1~2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회의 미아상봉 실적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708" y="3763540"/>
            <a:ext cx="3905250" cy="809625"/>
          </a:xfrm>
          <a:prstGeom prst="rect">
            <a:avLst/>
          </a:prstGeom>
          <a:ln w="69850">
            <a:solidFill>
              <a:schemeClr val="bg1">
                <a:lumMod val="95000"/>
              </a:schemeClr>
            </a:solidFill>
          </a:ln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8135159" y="272566"/>
            <a:ext cx="3932794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9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077533" y="1761017"/>
            <a:ext cx="8036929" cy="3963124"/>
            <a:chOff x="1639656" y="1820270"/>
            <a:chExt cx="8266345" cy="448387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656" y="1820271"/>
              <a:ext cx="2624378" cy="448292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3100" y="1820270"/>
              <a:ext cx="2622040" cy="447892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080" y="1820270"/>
              <a:ext cx="2520921" cy="4483878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693908" y="1249474"/>
            <a:ext cx="779292" cy="321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352998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기존 솔루션의 문제점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5882" y="1133342"/>
            <a:ext cx="7706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장난식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신고 및 미아등록과 제대로된 미아찾기 어플리케이션의 부재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8645" y="5842566"/>
            <a:ext cx="10915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장난스러운 업로드로 실종자의 정보가 혼재되고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미아 찾기 어플리케이션을 검색해도 대다수가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미아 방지 어플리케이션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위치추적 밖에 없음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135159" y="272566"/>
            <a:ext cx="3932794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4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무관심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27" y="780275"/>
            <a:ext cx="5918236" cy="591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7942521" y="215236"/>
            <a:ext cx="4175051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13406" y="281957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기존 솔루션의 문제점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8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고민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98" y="957705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942521" y="256104"/>
            <a:ext cx="4175051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352998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어떻게 </a:t>
            </a:r>
            <a:r>
              <a:rPr kumimoji="1" lang="ko-KR" altLang="en-US" sz="3600" dirty="0" err="1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해결해야할가</a:t>
            </a:r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?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1065" y="1684352"/>
            <a:ext cx="3624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장기적인 </a:t>
            </a:r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실종기간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01885" y="2969218"/>
            <a:ext cx="3624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어플리케이션에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기능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1952" y="1106153"/>
            <a:ext cx="362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검증된 실종자 정보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01885" y="5191547"/>
            <a:ext cx="362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무관심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1065" y="3400424"/>
            <a:ext cx="3063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실종자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정보의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생활적노출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3859" y="5483935"/>
            <a:ext cx="362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실종자 얼굴 기억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13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3608" y="1102081"/>
            <a:ext cx="940422" cy="321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317578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문제 해결책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6955" y="958148"/>
            <a:ext cx="108842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머신러닝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을 활용한 실종자 미래얼굴 예측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&gt;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실종 날짜와 현재 날짜로 실종자 얼굴 예측파악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가능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16" y="1927730"/>
            <a:ext cx="4774745" cy="1714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028" y="1927731"/>
            <a:ext cx="2358717" cy="21967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616" y="3740754"/>
            <a:ext cx="4774745" cy="23649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028" y="4233333"/>
            <a:ext cx="2359151" cy="18723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88" y="1927730"/>
            <a:ext cx="3271029" cy="4185203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7942521" y="215236"/>
            <a:ext cx="4175051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22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3608" y="1102081"/>
            <a:ext cx="1446574" cy="321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-2" y="0"/>
            <a:ext cx="12192001" cy="1165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6521" y="958148"/>
            <a:ext cx="105578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관리자페이지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를 통한 잘못된 정보 검열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88" y="2129365"/>
            <a:ext cx="1930896" cy="1384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88" y="3786543"/>
            <a:ext cx="1930485" cy="213369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669295" y="2129365"/>
            <a:ext cx="19599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강동원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남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)</a:t>
            </a: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피부가 누럼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맨날 졸림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밥먹다가 실종됨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69295" y="3786543"/>
            <a:ext cx="195997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이동훈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남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현재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26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)</a:t>
            </a: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둥근 얼굴형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검정 단발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당시 체크무늬 티셔츠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빨간색 운동화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집앞에서 실종됨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18" name="사다리꼴[T] 17"/>
          <p:cNvSpPr/>
          <p:nvPr/>
        </p:nvSpPr>
        <p:spPr>
          <a:xfrm rot="5400000">
            <a:off x="4402493" y="3704763"/>
            <a:ext cx="3562300" cy="548613"/>
          </a:xfrm>
          <a:prstGeom prst="trapezoid">
            <a:avLst>
              <a:gd name="adj" fmla="val 13171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Filtering process</a:t>
            </a:r>
            <a:endParaRPr kumimoji="1" lang="ko-KR" altLang="en-US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788" y="3790353"/>
            <a:ext cx="1930485" cy="213369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079495" y="3790353"/>
            <a:ext cx="195997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이동훈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남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현재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26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)</a:t>
            </a: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둥근 얼굴형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검정 단발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당시 체크무늬 티셔츠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빨간색 운동화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집앞에서 실종됨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9678" y="2129365"/>
            <a:ext cx="1930896" cy="138441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106385" y="2129365"/>
            <a:ext cx="19599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강동원 </a:t>
            </a:r>
            <a:r>
              <a:rPr lang="en-US" altLang="ko-KR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(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남</a:t>
            </a:r>
            <a:r>
              <a:rPr lang="en-US" altLang="ko-KR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2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세</a:t>
            </a:r>
            <a:r>
              <a:rPr lang="en-US" altLang="ko-KR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)</a:t>
            </a:r>
          </a:p>
          <a:p>
            <a:endParaRPr lang="en-US" altLang="ko-KR" sz="1400" dirty="0" smtClean="0">
              <a:solidFill>
                <a:schemeClr val="bg2">
                  <a:lumMod val="9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피부가 누럼</a:t>
            </a:r>
            <a:r>
              <a:rPr lang="en-US" altLang="ko-KR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,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 맨날 졸림</a:t>
            </a:r>
            <a:endParaRPr lang="en-US" altLang="ko-KR" sz="1400" dirty="0" smtClean="0">
              <a:solidFill>
                <a:schemeClr val="bg2">
                  <a:lumMod val="9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  <a:p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20" charset="-127"/>
              </a:rPr>
              <a:t>밥먹다가 실종됨</a:t>
            </a:r>
            <a:endParaRPr lang="ko-KR" altLang="en-US" sz="1400" dirty="0">
              <a:solidFill>
                <a:schemeClr val="bg2">
                  <a:lumMod val="9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2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942521" y="215236"/>
            <a:ext cx="4175051" cy="4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See You Again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317578"/>
            <a:ext cx="5728447" cy="449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YDIYGO340" charset="-127"/>
              </a:rPr>
              <a:t>문제 해결책</a:t>
            </a:r>
            <a:endParaRPr kumimoji="1" lang="ko-KR" altLang="en-US" sz="3600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YDIYGO3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8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622</Words>
  <Application>Microsoft Office PowerPoint</Application>
  <PresentationFormat>와이드스크린</PresentationFormat>
  <Paragraphs>172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배달의민족 도현</vt:lpstr>
      <vt:lpstr>YDIYGO340</vt:lpstr>
      <vt:lpstr>맑은 고딕</vt:lpstr>
      <vt:lpstr>YDIYGO320</vt:lpstr>
      <vt:lpstr>Office 테마</vt:lpstr>
      <vt:lpstr>See You Again</vt:lpstr>
      <vt:lpstr>See You Again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See You Again</vt:lpstr>
      <vt:lpstr>PowerPoint 프레젠테이션</vt:lpstr>
      <vt:lpstr>See You Again</vt:lpstr>
      <vt:lpstr>See You Again</vt:lpstr>
      <vt:lpstr>PowerPoint 프레젠테이션</vt:lpstr>
      <vt:lpstr>See You Again</vt:lpstr>
      <vt:lpstr>See You Again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성준영</dc:creator>
  <cp:lastModifiedBy>조영제</cp:lastModifiedBy>
  <cp:revision>370</cp:revision>
  <dcterms:created xsi:type="dcterms:W3CDTF">2017-08-15T04:54:39Z</dcterms:created>
  <dcterms:modified xsi:type="dcterms:W3CDTF">2017-10-22T19:57:12Z</dcterms:modified>
</cp:coreProperties>
</file>